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9" r:id="rId4"/>
    <p:sldId id="258" r:id="rId5"/>
    <p:sldId id="260" r:id="rId6"/>
    <p:sldId id="261" r:id="rId7"/>
    <p:sldId id="262" r:id="rId8"/>
    <p:sldId id="263" r:id="rId9"/>
    <p:sldId id="264" r:id="rId1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3575" autoAdjust="0"/>
  </p:normalViewPr>
  <p:slideViewPr>
    <p:cSldViewPr>
      <p:cViewPr varScale="1">
        <p:scale>
          <a:sx n="63" d="100"/>
          <a:sy n="63" d="100"/>
        </p:scale>
        <p:origin x="-2838"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9AE7F6-B879-4607-8B1A-E78DB367B7F3}" type="datetimeFigureOut">
              <a:rPr lang="fr-FR" smtClean="0"/>
              <a:pPr/>
              <a:t>10/01/2012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42589E-FECC-4A3E-9C5B-0D3E0D8D054B}"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pharouest.ac-rennes.fr/spip.php?rubrique26"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www.ecole-tohannic-vannes.ac-rennes.fr/"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ondonnedesnouvelles.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Média pour multimédia, c’est à dire mélangeant des documents  textes, images, sons, vidéos tous numérisés.</a:t>
            </a:r>
          </a:p>
          <a:p>
            <a:r>
              <a:rPr lang="fr-FR" dirty="0" smtClean="0"/>
              <a:t>Hyper car tous ces documents sont mis en relation par des liens sémantiques (lien car il met en relation deux objets, sémantiques car porteurs de sens).</a:t>
            </a:r>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Le site, le blog, est rarement un document fini. Il évolue en permanence. Pour fidéliser les lecteurs, il faut donc prévoir des mises à jour régulières.</a:t>
            </a:r>
          </a:p>
          <a:p>
            <a:endParaRPr lang="fr-FR" dirty="0"/>
          </a:p>
        </p:txBody>
      </p:sp>
      <p:sp>
        <p:nvSpPr>
          <p:cNvPr id="4" name="Espace réservé du numéro de diapositive 3"/>
          <p:cNvSpPr>
            <a:spLocks noGrp="1"/>
          </p:cNvSpPr>
          <p:nvPr>
            <p:ph type="sldNum" sz="quarter" idx="10"/>
          </p:nvPr>
        </p:nvSpPr>
        <p:spPr/>
        <p:txBody>
          <a:bodyPr/>
          <a:lstStyle/>
          <a:p>
            <a:fld id="{3842589E-FECC-4A3E-9C5B-0D3E0D8D054B}" type="slidenum">
              <a:rPr lang="fr-FR" smtClean="0"/>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fr-FR" sz="1200" kern="1200" dirty="0" smtClean="0">
                <a:solidFill>
                  <a:schemeClr val="tx1"/>
                </a:solidFill>
                <a:latin typeface="+mn-lt"/>
                <a:ea typeface="+mn-ea"/>
                <a:cs typeface="+mn-cs"/>
              </a:rPr>
              <a:t>Quels seront les lecteurs. En théorie, un site peut être lu partout dans le monde. Il suffit qu’une personne se connecte au réseau. Dans la réalité, il existe plus de 10 milliards de pages. Il y a donc peu de chance que l’on tombe sur les vôtres même en utilisant des moteurs de recherches. Vos documents seront donc </a:t>
            </a:r>
            <a:r>
              <a:rPr lang="fr-FR" sz="1200" b="1" kern="1200" dirty="0" smtClean="0">
                <a:solidFill>
                  <a:schemeClr val="tx1"/>
                </a:solidFill>
                <a:latin typeface="+mn-lt"/>
                <a:ea typeface="+mn-ea"/>
                <a:cs typeface="+mn-cs"/>
              </a:rPr>
              <a:t>surtout consultés</a:t>
            </a:r>
            <a:r>
              <a:rPr lang="fr-FR" sz="1200" kern="1200" dirty="0" smtClean="0">
                <a:solidFill>
                  <a:schemeClr val="tx1"/>
                </a:solidFill>
                <a:latin typeface="+mn-lt"/>
                <a:ea typeface="+mn-ea"/>
                <a:cs typeface="+mn-cs"/>
              </a:rPr>
              <a:t> périodiquement par les personnes à qui vous aurez donné l’adresse de votre site :</a:t>
            </a:r>
          </a:p>
          <a:p>
            <a:r>
              <a:rPr lang="fr-FR" sz="1200" kern="1200" dirty="0" smtClean="0">
                <a:solidFill>
                  <a:schemeClr val="tx1"/>
                </a:solidFill>
                <a:latin typeface="+mn-lt"/>
                <a:ea typeface="+mn-ea"/>
                <a:cs typeface="+mn-cs"/>
              </a:rPr>
              <a:t>Les enfants de la classe, de l’école, les correspondants</a:t>
            </a:r>
          </a:p>
          <a:p>
            <a:r>
              <a:rPr lang="fr-FR" sz="1200" kern="1200" dirty="0" smtClean="0">
                <a:solidFill>
                  <a:schemeClr val="tx1"/>
                </a:solidFill>
                <a:latin typeface="+mn-lt"/>
                <a:ea typeface="+mn-ea"/>
                <a:cs typeface="+mn-cs"/>
              </a:rPr>
              <a:t>Les parents d’élèves</a:t>
            </a:r>
          </a:p>
          <a:p>
            <a:r>
              <a:rPr lang="fr-FR" sz="1200" kern="1200" dirty="0" smtClean="0">
                <a:solidFill>
                  <a:schemeClr val="tx1"/>
                </a:solidFill>
                <a:latin typeface="+mn-lt"/>
                <a:ea typeface="+mn-ea"/>
                <a:cs typeface="+mn-cs"/>
              </a:rPr>
              <a:t>La communauté éducative</a:t>
            </a:r>
          </a:p>
          <a:p>
            <a:r>
              <a:rPr lang="fr-FR" sz="1200" kern="1200" dirty="0" smtClean="0">
                <a:solidFill>
                  <a:schemeClr val="tx1"/>
                </a:solidFill>
                <a:latin typeface="+mn-lt"/>
                <a:ea typeface="+mn-ea"/>
                <a:cs typeface="+mn-cs"/>
              </a:rPr>
              <a:t> Il est donc important de définir précisément les objectifs et les contenus de la publication. </a:t>
            </a:r>
          </a:p>
          <a:p>
            <a:endParaRPr lang="fr-FR" dirty="0" smtClean="0"/>
          </a:p>
          <a:p>
            <a:r>
              <a:rPr lang="fr-FR" dirty="0" smtClean="0"/>
              <a:t>Exemples de</a:t>
            </a:r>
            <a:r>
              <a:rPr lang="fr-FR" baseline="0" dirty="0" smtClean="0"/>
              <a:t> contenus d’un site</a:t>
            </a:r>
          </a:p>
          <a:p>
            <a:pPr>
              <a:buFont typeface="Arial" pitchFamily="34" charset="0"/>
              <a:buChar char="•"/>
            </a:pPr>
            <a:r>
              <a:rPr lang="fr-FR" baseline="0" dirty="0" smtClean="0"/>
              <a:t> informations administratives fixes (identification, présentation, inspection, structure, horaires, règlement intérieur, secteurs de collège public, maternelles, équipement extérieur à l’école, liens utiles…) annuelles (les classes, décharges, le RASED, les projets de l’année, garderie, cantine, étude…), ponctuelles (le menu de la cantine, les activités en cours, l’agenda de la semaine</a:t>
            </a:r>
          </a:p>
          <a:p>
            <a:pPr>
              <a:buFont typeface="Arial" pitchFamily="34" charset="0"/>
              <a:buChar char="•"/>
            </a:pPr>
            <a:r>
              <a:rPr lang="fr-FR" baseline="0" dirty="0" smtClean="0"/>
              <a:t> informations pédagogiques générales (les programmes, intervenants extérieurs, les projets qui engagent l’école ; éco-école, mardi de Baud, liens utiles (médiathèque, ressources locales et au-delà), par classe (sorties régulières, projets ponctuels, outils de la classe (cahier de texte, traces écrites) et productions  d’élèves (textes, images, sons, mixte…), outils d’entrainements (liens pour l’élève)</a:t>
            </a:r>
          </a:p>
          <a:p>
            <a:pPr>
              <a:buFont typeface="Arial" pitchFamily="34" charset="0"/>
              <a:buChar char="•"/>
            </a:pPr>
            <a:endParaRPr lang="fr-FR" baseline="0" dirty="0" smtClean="0"/>
          </a:p>
          <a:p>
            <a:pPr>
              <a:buFont typeface="Arial" pitchFamily="34" charset="0"/>
              <a:buNone/>
            </a:pPr>
            <a:r>
              <a:rPr lang="fr-FR" baseline="0" dirty="0" smtClean="0"/>
              <a:t>D’un blog</a:t>
            </a:r>
          </a:p>
          <a:p>
            <a:pPr>
              <a:buFont typeface="Arial" pitchFamily="34" charset="0"/>
              <a:buChar char="•"/>
            </a:pPr>
            <a:r>
              <a:rPr lang="fr-FR" baseline="0" dirty="0" smtClean="0"/>
              <a:t> Journal de bord</a:t>
            </a:r>
          </a:p>
        </p:txBody>
      </p:sp>
      <p:sp>
        <p:nvSpPr>
          <p:cNvPr id="4" name="Espace réservé du numéro de diapositive 3"/>
          <p:cNvSpPr>
            <a:spLocks noGrp="1"/>
          </p:cNvSpPr>
          <p:nvPr>
            <p:ph type="sldNum" sz="quarter" idx="10"/>
          </p:nvPr>
        </p:nvSpPr>
        <p:spPr/>
        <p:txBody>
          <a:bodyPr/>
          <a:lstStyle/>
          <a:p>
            <a:fld id="{3842589E-FECC-4A3E-9C5B-0D3E0D8D054B}" type="slidenum">
              <a:rPr lang="fr-FR" smtClean="0"/>
              <a:pPr/>
              <a:t>3</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Pérenne</a:t>
            </a:r>
            <a:r>
              <a:rPr lang="fr-FR"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C’est ce qu’on appelle en général un site d’école. On y trouve un rassemblement de tout ce que l’école veut communiquer. </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Ephémère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C’est une publication pour un objectif pédagogique précis dans le cadre d’un projet (défi techno, classe de découvertes </a:t>
            </a:r>
            <a:r>
              <a:rPr lang="fr-FR" dirty="0" err="1" smtClean="0"/>
              <a:t>etc</a:t>
            </a:r>
            <a:r>
              <a:rPr lang="fr-FR" dirty="0" smtClean="0"/>
              <a:t>…). En général , il est en ligne pour une durée donnée.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 solution technique la plus simple pour ce type de publication est l’utilisation d’un blog mais le choix de l’hébergeur est très important en fonction des objectifs pédagogiques que l’on a défini. Les autres solutions techniques ne sont bien sûr  pas exclues, tout dépend des compétences et connaissances dans le domaine informatique.</a:t>
            </a:r>
          </a:p>
          <a:p>
            <a:endParaRPr lang="fr-FR" dirty="0" smtClean="0"/>
          </a:p>
          <a:p>
            <a:r>
              <a:rPr lang="fr-FR" dirty="0" smtClean="0"/>
              <a:t>Les élèves peuvent participer à certaines rubriques de ces publication.</a:t>
            </a:r>
          </a:p>
          <a:p>
            <a:r>
              <a:rPr lang="fr-FR" dirty="0" smtClean="0"/>
              <a:t>Aujourd’hui, la</a:t>
            </a:r>
            <a:r>
              <a:rPr lang="fr-FR" baseline="0" dirty="0" smtClean="0"/>
              <a:t> seule solution technique est le CMS (Content </a:t>
            </a:r>
            <a:r>
              <a:rPr lang="fr-FR" baseline="0" dirty="0" err="1" smtClean="0"/>
              <a:t>Managin</a:t>
            </a:r>
            <a:r>
              <a:rPr lang="fr-FR" baseline="0" dirty="0" smtClean="0"/>
              <a:t> System ou Système de Gestion de Contenu)</a:t>
            </a:r>
          </a:p>
          <a:p>
            <a:r>
              <a:rPr lang="fr-FR" baseline="0" dirty="0" smtClean="0"/>
              <a:t>Ils existent en prêts à l’emploi ou à monter soi-même.</a:t>
            </a:r>
            <a:endParaRPr lang="fr-FR" dirty="0"/>
          </a:p>
        </p:txBody>
      </p:sp>
      <p:sp>
        <p:nvSpPr>
          <p:cNvPr id="4" name="Espace réservé du numéro de diapositive 3"/>
          <p:cNvSpPr>
            <a:spLocks noGrp="1"/>
          </p:cNvSpPr>
          <p:nvPr>
            <p:ph type="sldNum" sz="quarter" idx="10"/>
          </p:nvPr>
        </p:nvSpPr>
        <p:spPr/>
        <p:txBody>
          <a:bodyPr/>
          <a:lstStyle/>
          <a:p>
            <a:fld id="{3842589E-FECC-4A3E-9C5B-0D3E0D8D054B}" type="slidenum">
              <a:rPr lang="fr-FR" smtClean="0"/>
              <a:pPr/>
              <a:t>4</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buFont typeface="Arial" pitchFamily="34" charset="0"/>
              <a:buChar char="•"/>
            </a:pPr>
            <a:r>
              <a:rPr lang="fr-FR" dirty="0" smtClean="0"/>
              <a:t>la création des documents de base.</a:t>
            </a:r>
            <a:br>
              <a:rPr lang="fr-FR" dirty="0" smtClean="0"/>
            </a:br>
            <a:r>
              <a:rPr lang="fr-FR" sz="1200" dirty="0" smtClean="0"/>
              <a:t>Il faut écrire les textes, prendre les photos, scanner les dessins, enregistrer les fichiers sons, numériser les vidéos.</a:t>
            </a:r>
            <a:br>
              <a:rPr lang="fr-FR" sz="1200" dirty="0" smtClean="0"/>
            </a:br>
            <a:endParaRPr lang="fr-FR" dirty="0" smtClean="0"/>
          </a:p>
          <a:p>
            <a:pPr>
              <a:buFont typeface="Arial" pitchFamily="34" charset="0"/>
              <a:buChar char="•"/>
            </a:pPr>
            <a:r>
              <a:rPr lang="fr-FR" dirty="0" smtClean="0"/>
              <a:t>la composition des pages.</a:t>
            </a:r>
            <a:br>
              <a:rPr lang="fr-FR" dirty="0" smtClean="0"/>
            </a:br>
            <a:r>
              <a:rPr lang="fr-FR" sz="1200" dirty="0" smtClean="0"/>
              <a:t>Une publication est composée d’un ensemble de pages. La création de ces pages est proche d’un travail de PAO sur un site HTML. Sur un site en CMS les possibilités de mise en page sont régies par le positionnement des blocs et sont limitées pour l’utilisateur lambda.</a:t>
            </a:r>
            <a:br>
              <a:rPr lang="fr-FR" sz="1200" dirty="0" smtClean="0"/>
            </a:br>
            <a:endParaRPr lang="fr-FR" dirty="0" smtClean="0"/>
          </a:p>
          <a:p>
            <a:pPr>
              <a:buFont typeface="Arial" pitchFamily="34" charset="0"/>
              <a:buChar char="•"/>
            </a:pPr>
            <a:r>
              <a:rPr lang="fr-FR" dirty="0" smtClean="0"/>
              <a:t>l’organisation des documents et de la façon de les retrouver. </a:t>
            </a:r>
          </a:p>
          <a:p>
            <a:endParaRPr lang="fr-FR" dirty="0"/>
          </a:p>
        </p:txBody>
      </p:sp>
      <p:sp>
        <p:nvSpPr>
          <p:cNvPr id="4" name="Espace réservé du numéro de diapositive 3"/>
          <p:cNvSpPr>
            <a:spLocks noGrp="1"/>
          </p:cNvSpPr>
          <p:nvPr>
            <p:ph type="sldNum" sz="quarter" idx="10"/>
          </p:nvPr>
        </p:nvSpPr>
        <p:spPr/>
        <p:txBody>
          <a:bodyPr/>
          <a:lstStyle/>
          <a:p>
            <a:fld id="{3842589E-FECC-4A3E-9C5B-0D3E0D8D054B}" type="slidenum">
              <a:rPr lang="fr-FR" smtClean="0"/>
              <a:pPr/>
              <a:t>5</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Internet n’est pas une zone de non droit et en particulier vis à vis au droit d’auteur et à la protection de la vie privée.</a:t>
            </a:r>
          </a:p>
          <a:p>
            <a:endParaRPr lang="fr-FR" dirty="0" smtClean="0"/>
          </a:p>
          <a:p>
            <a:r>
              <a:rPr lang="fr-FR" sz="1200" b="1" u="sng" kern="1200" dirty="0" smtClean="0">
                <a:solidFill>
                  <a:schemeClr val="tx1"/>
                </a:solidFill>
                <a:latin typeface="+mn-lt"/>
                <a:ea typeface="+mn-ea"/>
                <a:cs typeface="+mn-cs"/>
              </a:rPr>
              <a:t>Le droit d'auteur </a:t>
            </a:r>
          </a:p>
          <a:p>
            <a:r>
              <a:rPr lang="fr-FR" sz="1200" kern="1200" dirty="0" smtClean="0">
                <a:solidFill>
                  <a:schemeClr val="tx1"/>
                </a:solidFill>
                <a:latin typeface="+mn-lt"/>
                <a:ea typeface="+mn-ea"/>
                <a:cs typeface="+mn-cs"/>
              </a:rPr>
              <a:t>protège les œuvres de l'esprit du seul fait de leur création, même inachevée ou éphémère. Sont protégées par les droits d’auteur les œuvres d’art traditionnelles mais aussi des créations utilitaires (logiciels par exemple).</a:t>
            </a:r>
          </a:p>
          <a:p>
            <a:r>
              <a:rPr lang="fr-FR" sz="1200" kern="1200" dirty="0" smtClean="0">
                <a:solidFill>
                  <a:schemeClr val="tx1"/>
                </a:solidFill>
                <a:latin typeface="+mn-lt"/>
                <a:ea typeface="+mn-ea"/>
                <a:cs typeface="+mn-cs"/>
              </a:rPr>
              <a:t>On distingue :</a:t>
            </a:r>
          </a:p>
          <a:p>
            <a:r>
              <a:rPr lang="fr-FR" sz="1200" kern="1200" dirty="0" smtClean="0">
                <a:solidFill>
                  <a:schemeClr val="tx1"/>
                </a:solidFill>
                <a:latin typeface="+mn-lt"/>
                <a:ea typeface="+mn-ea"/>
                <a:cs typeface="+mn-cs"/>
              </a:rPr>
              <a:t> </a:t>
            </a:r>
          </a:p>
          <a:p>
            <a:r>
              <a:rPr lang="fr-FR" sz="1200" b="1" kern="1200" dirty="0" smtClean="0">
                <a:solidFill>
                  <a:schemeClr val="tx1"/>
                </a:solidFill>
                <a:latin typeface="+mn-lt"/>
                <a:ea typeface="+mn-ea"/>
                <a:cs typeface="+mn-cs"/>
              </a:rPr>
              <a:t>Les droits moraux</a:t>
            </a:r>
            <a:r>
              <a:rPr lang="fr-FR" sz="1200" kern="1200" dirty="0" smtClean="0">
                <a:solidFill>
                  <a:schemeClr val="tx1"/>
                </a:solidFill>
                <a:latin typeface="+mn-lt"/>
                <a:ea typeface="+mn-ea"/>
                <a:cs typeface="+mn-cs"/>
              </a:rPr>
              <a:t> : Ils sont  perpétuels ;</a:t>
            </a:r>
          </a:p>
          <a:p>
            <a:r>
              <a:rPr lang="fr-FR" sz="1200" kern="1200" dirty="0" smtClean="0">
                <a:solidFill>
                  <a:schemeClr val="tx1"/>
                </a:solidFill>
                <a:latin typeface="+mn-lt"/>
                <a:ea typeface="+mn-ea"/>
                <a:cs typeface="+mn-cs"/>
              </a:rPr>
              <a:t>•Droit de paternité ;</a:t>
            </a:r>
          </a:p>
          <a:p>
            <a:r>
              <a:rPr lang="fr-FR" sz="1200" kern="1200" dirty="0" smtClean="0">
                <a:solidFill>
                  <a:schemeClr val="tx1"/>
                </a:solidFill>
                <a:latin typeface="+mn-lt"/>
                <a:ea typeface="+mn-ea"/>
                <a:cs typeface="+mn-cs"/>
              </a:rPr>
              <a:t>•Droit du respect de l’intégrité de l’œuvre ;</a:t>
            </a:r>
          </a:p>
          <a:p>
            <a:r>
              <a:rPr lang="fr-FR" sz="1200" kern="1200" dirty="0" smtClean="0">
                <a:solidFill>
                  <a:schemeClr val="tx1"/>
                </a:solidFill>
                <a:latin typeface="+mn-lt"/>
                <a:ea typeface="+mn-ea"/>
                <a:cs typeface="+mn-cs"/>
              </a:rPr>
              <a:t>•Droit de divulgation ;</a:t>
            </a:r>
          </a:p>
          <a:p>
            <a:r>
              <a:rPr lang="fr-FR" sz="1200" kern="1200" dirty="0" smtClean="0">
                <a:solidFill>
                  <a:schemeClr val="tx1"/>
                </a:solidFill>
                <a:latin typeface="+mn-lt"/>
                <a:ea typeface="+mn-ea"/>
                <a:cs typeface="+mn-cs"/>
              </a:rPr>
              <a:t>•Droit de retrait. </a:t>
            </a:r>
          </a:p>
          <a:p>
            <a:r>
              <a:rPr lang="fr-FR" sz="1200" kern="1200" dirty="0" smtClean="0">
                <a:solidFill>
                  <a:schemeClr val="tx1"/>
                </a:solidFill>
                <a:latin typeface="+mn-lt"/>
                <a:ea typeface="+mn-ea"/>
                <a:cs typeface="+mn-cs"/>
              </a:rPr>
              <a:t> </a:t>
            </a:r>
          </a:p>
          <a:p>
            <a:r>
              <a:rPr lang="fr-FR" sz="1200" b="1" kern="1200" dirty="0" smtClean="0">
                <a:solidFill>
                  <a:schemeClr val="tx1"/>
                </a:solidFill>
                <a:latin typeface="+mn-lt"/>
                <a:ea typeface="+mn-ea"/>
                <a:cs typeface="+mn-cs"/>
              </a:rPr>
              <a:t>Les droits patrimoniaux</a:t>
            </a:r>
            <a:r>
              <a:rPr lang="fr-FR" sz="1200" kern="1200" dirty="0" smtClean="0">
                <a:solidFill>
                  <a:schemeClr val="tx1"/>
                </a:solidFill>
                <a:latin typeface="+mn-lt"/>
                <a:ea typeface="+mn-ea"/>
                <a:cs typeface="+mn-cs"/>
              </a:rPr>
              <a:t> :</a:t>
            </a:r>
            <a:br>
              <a:rPr lang="fr-FR" sz="1200" kern="1200" dirty="0" smtClean="0">
                <a:solidFill>
                  <a:schemeClr val="tx1"/>
                </a:solidFill>
                <a:latin typeface="+mn-lt"/>
                <a:ea typeface="+mn-ea"/>
                <a:cs typeface="+mn-cs"/>
              </a:rPr>
            </a:br>
            <a:r>
              <a:rPr lang="fr-FR" sz="1200" kern="1200" dirty="0" smtClean="0">
                <a:solidFill>
                  <a:schemeClr val="tx1"/>
                </a:solidFill>
                <a:latin typeface="+mn-lt"/>
                <a:ea typeface="+mn-ea"/>
                <a:cs typeface="+mn-cs"/>
              </a:rPr>
              <a:t>L’auteur décide de l’exploitation de son œuvre :</a:t>
            </a:r>
            <a:br>
              <a:rPr lang="fr-FR" sz="1200" kern="1200" dirty="0" smtClean="0">
                <a:solidFill>
                  <a:schemeClr val="tx1"/>
                </a:solidFill>
                <a:latin typeface="+mn-lt"/>
                <a:ea typeface="+mn-ea"/>
                <a:cs typeface="+mn-cs"/>
              </a:rPr>
            </a:br>
            <a:r>
              <a:rPr lang="fr-FR" sz="1200" kern="1200" dirty="0" smtClean="0">
                <a:solidFill>
                  <a:schemeClr val="tx1"/>
                </a:solidFill>
                <a:latin typeface="+mn-lt"/>
                <a:ea typeface="+mn-ea"/>
                <a:cs typeface="+mn-cs"/>
              </a:rPr>
              <a:t>Durée  : 70 ans après la mort de l’auteur. </a:t>
            </a:r>
            <a:br>
              <a:rPr lang="fr-FR" sz="1200" kern="1200" dirty="0" smtClean="0">
                <a:solidFill>
                  <a:schemeClr val="tx1"/>
                </a:solidFill>
                <a:latin typeface="+mn-lt"/>
                <a:ea typeface="+mn-ea"/>
                <a:cs typeface="+mn-cs"/>
              </a:rPr>
            </a:br>
            <a:r>
              <a:rPr lang="fr-FR" sz="1200" kern="1200" dirty="0" smtClean="0">
                <a:solidFill>
                  <a:schemeClr val="tx1"/>
                </a:solidFill>
                <a:latin typeface="+mn-lt"/>
                <a:ea typeface="+mn-ea"/>
                <a:cs typeface="+mn-cs"/>
              </a:rPr>
              <a:t>Après cette durée l’œuvre tombe dans le domaine public et elle est alors librement  utilisable en respectant les droits moraux (droit de paternité et de respect de l’intégrité de l’œuvre) </a:t>
            </a:r>
          </a:p>
          <a:p>
            <a:r>
              <a:rPr lang="fr-FR" sz="1200" kern="1200" dirty="0" smtClean="0">
                <a:solidFill>
                  <a:schemeClr val="tx1"/>
                </a:solidFill>
                <a:latin typeface="+mn-lt"/>
                <a:ea typeface="+mn-ea"/>
                <a:cs typeface="+mn-cs"/>
              </a:rPr>
              <a:t> </a:t>
            </a:r>
          </a:p>
          <a:p>
            <a:r>
              <a:rPr lang="fr-FR" sz="1200" b="1" kern="1200" dirty="0" smtClean="0">
                <a:solidFill>
                  <a:schemeClr val="tx1"/>
                </a:solidFill>
                <a:latin typeface="+mn-lt"/>
                <a:ea typeface="+mn-ea"/>
                <a:cs typeface="+mn-cs"/>
              </a:rPr>
              <a:t>Les droits voisins</a:t>
            </a:r>
          </a:p>
          <a:p>
            <a:r>
              <a:rPr lang="fr-FR" sz="1200" kern="1200" dirty="0" smtClean="0">
                <a:solidFill>
                  <a:schemeClr val="tx1"/>
                </a:solidFill>
                <a:latin typeface="+mn-lt"/>
                <a:ea typeface="+mn-ea"/>
                <a:cs typeface="+mn-cs"/>
              </a:rPr>
              <a:t>Ce sont les droits attribués d'une part aux artistes-interprètes et aux entreprises de communication audiovisuelle </a:t>
            </a:r>
          </a:p>
          <a:p>
            <a:r>
              <a:rPr lang="fr-FR" sz="1200" kern="1200" dirty="0" smtClean="0">
                <a:solidFill>
                  <a:schemeClr val="tx1"/>
                </a:solidFill>
                <a:latin typeface="+mn-lt"/>
                <a:ea typeface="+mn-ea"/>
                <a:cs typeface="+mn-cs"/>
              </a:rPr>
              <a:t>La protection porte respectivement sur l'interprétation des œuvres et sur diffusion des programmes de communication audiovisuelle.</a:t>
            </a:r>
          </a:p>
          <a:p>
            <a:r>
              <a:rPr lang="fr-FR" sz="1200" kern="1200" dirty="0" smtClean="0">
                <a:solidFill>
                  <a:schemeClr val="tx1"/>
                </a:solidFill>
                <a:latin typeface="+mn-lt"/>
                <a:ea typeface="+mn-ea"/>
                <a:cs typeface="+mn-cs"/>
              </a:rPr>
              <a:t>Durée : 50 ans</a:t>
            </a:r>
          </a:p>
          <a:p>
            <a:endParaRPr lang="fr-FR" sz="1200" kern="1200" dirty="0" smtClean="0">
              <a:solidFill>
                <a:schemeClr val="tx1"/>
              </a:solidFill>
              <a:latin typeface="+mn-lt"/>
              <a:ea typeface="+mn-ea"/>
              <a:cs typeface="+mn-cs"/>
            </a:endParaRPr>
          </a:p>
          <a:p>
            <a:r>
              <a:rPr lang="fr-FR" sz="1200" b="1" u="sng" kern="1200" dirty="0" smtClean="0">
                <a:solidFill>
                  <a:schemeClr val="tx1"/>
                </a:solidFill>
                <a:latin typeface="+mn-lt"/>
                <a:ea typeface="+mn-ea"/>
                <a:cs typeface="+mn-cs"/>
              </a:rPr>
              <a:t>La protection de la vie privée :</a:t>
            </a:r>
          </a:p>
          <a:p>
            <a:r>
              <a:rPr lang="fr-FR" sz="1200" kern="1200" dirty="0" smtClean="0">
                <a:solidFill>
                  <a:schemeClr val="tx1"/>
                </a:solidFill>
                <a:latin typeface="+mn-lt"/>
                <a:ea typeface="+mn-ea"/>
                <a:cs typeface="+mn-cs"/>
              </a:rPr>
              <a:t>Toute publication concernant la vie privée doit faire l’objet d’une autorisation (autorisation parentale pour les mineurs).</a:t>
            </a:r>
          </a:p>
          <a:p>
            <a:r>
              <a:rPr lang="fr-FR" sz="1200" kern="1200" dirty="0" smtClean="0">
                <a:solidFill>
                  <a:schemeClr val="tx1"/>
                </a:solidFill>
                <a:latin typeface="+mn-lt"/>
                <a:ea typeface="+mn-ea"/>
                <a:cs typeface="+mn-cs"/>
              </a:rPr>
              <a:t>L’image ou la voix  d’une personne peuvent  faire partie de la vie privée et sont donc soumises à autorisation. (Le droit à l’image est encore plus contraignant et dépasse même le cadre de la vie privée)</a:t>
            </a:r>
          </a:p>
          <a:p>
            <a:r>
              <a:rPr lang="fr-FR" sz="1200" i="1" kern="1200" dirty="0" smtClean="0">
                <a:solidFill>
                  <a:schemeClr val="tx1"/>
                </a:solidFill>
                <a:latin typeface="+mn-lt"/>
                <a:ea typeface="+mn-ea"/>
                <a:cs typeface="+mn-cs"/>
              </a:rPr>
              <a:t>Nota </a:t>
            </a:r>
            <a:r>
              <a:rPr lang="fr-FR" sz="1200" kern="1200" dirty="0" smtClean="0">
                <a:solidFill>
                  <a:schemeClr val="tx1"/>
                </a:solidFill>
                <a:latin typeface="+mn-lt"/>
                <a:ea typeface="+mn-ea"/>
                <a:cs typeface="+mn-cs"/>
              </a:rPr>
              <a:t>:</a:t>
            </a:r>
            <a:r>
              <a:rPr lang="fr-FR" sz="1200" i="1" kern="1200" dirty="0" smtClean="0">
                <a:solidFill>
                  <a:schemeClr val="tx1"/>
                </a:solidFill>
                <a:latin typeface="+mn-lt"/>
                <a:ea typeface="+mn-ea"/>
                <a:cs typeface="+mn-cs"/>
              </a:rPr>
              <a:t>Respect de la vie privée aussi pour les courriels (le contenu d'un courriel même adressé à un mineur  ne peut pas être regardé par un tiers non autorisé, sauf dérogation judiciaire particulière)</a:t>
            </a:r>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 </a:t>
            </a:r>
          </a:p>
          <a:p>
            <a:r>
              <a:rPr lang="fr-FR" sz="1200" kern="1200" dirty="0" smtClean="0">
                <a:solidFill>
                  <a:schemeClr val="tx1"/>
                </a:solidFill>
                <a:latin typeface="+mn-lt"/>
                <a:ea typeface="+mn-ea"/>
                <a:cs typeface="+mn-cs"/>
              </a:rPr>
              <a:t>La demande d’autorisation parentale pour publier doit préciser :</a:t>
            </a:r>
          </a:p>
          <a:p>
            <a:r>
              <a:rPr lang="fr-FR" sz="1200" kern="1200" dirty="0" smtClean="0">
                <a:solidFill>
                  <a:schemeClr val="tx1"/>
                </a:solidFill>
                <a:latin typeface="+mn-lt"/>
                <a:ea typeface="+mn-ea"/>
                <a:cs typeface="+mn-cs"/>
              </a:rPr>
              <a:t>• le support, le type de présentation et de diffusion</a:t>
            </a:r>
          </a:p>
          <a:p>
            <a:r>
              <a:rPr lang="fr-FR" sz="1200" kern="1200" dirty="0" smtClean="0">
                <a:solidFill>
                  <a:schemeClr val="tx1"/>
                </a:solidFill>
                <a:latin typeface="+mn-lt"/>
                <a:ea typeface="+mn-ea"/>
                <a:cs typeface="+mn-cs"/>
              </a:rPr>
              <a:t>• La durée d’exposition et de conservation (voir les exemples d’autorisation)</a:t>
            </a:r>
          </a:p>
          <a:p>
            <a:endParaRPr lang="fr-FR" sz="1200" kern="1200" dirty="0" smtClean="0">
              <a:solidFill>
                <a:schemeClr val="tx1"/>
              </a:solidFill>
              <a:latin typeface="+mn-lt"/>
              <a:ea typeface="+mn-ea"/>
              <a:cs typeface="+mn-cs"/>
            </a:endParaRPr>
          </a:p>
          <a:p>
            <a:r>
              <a:rPr lang="fr-FR" sz="1200" b="1" u="sng" kern="1200" dirty="0" smtClean="0">
                <a:solidFill>
                  <a:schemeClr val="tx1"/>
                </a:solidFill>
                <a:latin typeface="+mn-lt"/>
                <a:ea typeface="+mn-ea"/>
                <a:cs typeface="+mn-cs"/>
              </a:rPr>
              <a:t>Le droit à l’image</a:t>
            </a:r>
            <a:r>
              <a:rPr lang="fr-FR" sz="1200" kern="1200" dirty="0" smtClean="0">
                <a:solidFill>
                  <a:schemeClr val="tx1"/>
                </a:solidFill>
                <a:latin typeface="+mn-lt"/>
                <a:ea typeface="+mn-ea"/>
                <a:cs typeface="+mn-cs"/>
              </a:rPr>
              <a:t> :</a:t>
            </a:r>
          </a:p>
          <a:p>
            <a:r>
              <a:rPr lang="fr-FR" sz="1200" kern="1200" dirty="0" smtClean="0">
                <a:solidFill>
                  <a:schemeClr val="tx1"/>
                </a:solidFill>
                <a:latin typeface="+mn-lt"/>
                <a:ea typeface="+mn-ea"/>
                <a:cs typeface="+mn-cs"/>
              </a:rPr>
              <a:t>Pour une image, il y a 3 protections :</a:t>
            </a:r>
          </a:p>
          <a:p>
            <a:r>
              <a:rPr lang="fr-FR" sz="1200" kern="1200" dirty="0" smtClean="0">
                <a:solidFill>
                  <a:schemeClr val="tx1"/>
                </a:solidFill>
                <a:latin typeface="+mn-lt"/>
                <a:ea typeface="+mn-ea"/>
                <a:cs typeface="+mn-cs"/>
              </a:rPr>
              <a:t>—Auteur/créateur : c’est-à-dire le photographe</a:t>
            </a:r>
          </a:p>
          <a:p>
            <a:r>
              <a:rPr lang="fr-FR" sz="1200" kern="1200" dirty="0" smtClean="0">
                <a:solidFill>
                  <a:schemeClr val="tx1"/>
                </a:solidFill>
                <a:latin typeface="+mn-lt"/>
                <a:ea typeface="+mn-ea"/>
                <a:cs typeface="+mn-cs"/>
              </a:rPr>
              <a:t>—La production et la diffusion éventuellement</a:t>
            </a:r>
          </a:p>
          <a:p>
            <a:r>
              <a:rPr lang="fr-FR" sz="1200" kern="1200" dirty="0" smtClean="0">
                <a:solidFill>
                  <a:schemeClr val="tx1"/>
                </a:solidFill>
                <a:latin typeface="+mn-lt"/>
                <a:ea typeface="+mn-ea"/>
                <a:cs typeface="+mn-cs"/>
              </a:rPr>
              <a:t>—Le Sujet (Personne, Objet, lieu)</a:t>
            </a:r>
          </a:p>
          <a:p>
            <a:r>
              <a:rPr lang="fr-FR" sz="1200" kern="1200" dirty="0" smtClean="0">
                <a:solidFill>
                  <a:schemeClr val="tx1"/>
                </a:solidFill>
                <a:latin typeface="+mn-lt"/>
                <a:ea typeface="+mn-ea"/>
                <a:cs typeface="+mn-cs"/>
              </a:rPr>
              <a:t> </a:t>
            </a:r>
          </a:p>
          <a:p>
            <a:r>
              <a:rPr lang="fr-FR" sz="1200" kern="1200" dirty="0" smtClean="0">
                <a:solidFill>
                  <a:schemeClr val="tx1"/>
                </a:solidFill>
                <a:latin typeface="+mn-lt"/>
                <a:ea typeface="+mn-ea"/>
                <a:cs typeface="+mn-cs"/>
              </a:rPr>
              <a:t>—Toute personne possède un droit absolu de s'opposer à l'utilisation de son image.</a:t>
            </a:r>
          </a:p>
          <a:p>
            <a:r>
              <a:rPr lang="fr-FR" sz="1200" kern="1200" dirty="0" smtClean="0">
                <a:solidFill>
                  <a:schemeClr val="tx1"/>
                </a:solidFill>
                <a:latin typeface="+mn-lt"/>
                <a:ea typeface="+mn-ea"/>
                <a:cs typeface="+mn-cs"/>
              </a:rPr>
              <a:t>—Pour l’objet : application possible du droit d’auteur  (édifice architectural, œuvre d’art etc..)</a:t>
            </a:r>
          </a:p>
          <a:p>
            <a:r>
              <a:rPr lang="fr-FR" sz="1200" kern="1200" dirty="0" smtClean="0">
                <a:solidFill>
                  <a:schemeClr val="tx1"/>
                </a:solidFill>
                <a:latin typeface="+mn-lt"/>
                <a:ea typeface="+mn-ea"/>
                <a:cs typeface="+mn-cs"/>
              </a:rPr>
              <a:t>—Possibilité d’application de droit d’auteur pour certains lieux ou paysages</a:t>
            </a:r>
          </a:p>
          <a:p>
            <a:endParaRPr lang="fr-FR" sz="1200" kern="1200" dirty="0" smtClean="0">
              <a:solidFill>
                <a:schemeClr val="tx1"/>
              </a:solidFill>
              <a:latin typeface="+mn-lt"/>
              <a:ea typeface="+mn-ea"/>
              <a:cs typeface="+mn-cs"/>
            </a:endParaRPr>
          </a:p>
          <a:p>
            <a:r>
              <a:rPr lang="fr-FR" sz="1200" b="1" u="sng" kern="1200" dirty="0" smtClean="0">
                <a:solidFill>
                  <a:schemeClr val="tx1"/>
                </a:solidFill>
                <a:latin typeface="+mn-lt"/>
                <a:ea typeface="+mn-ea"/>
                <a:cs typeface="+mn-cs"/>
              </a:rPr>
              <a:t>La responsabilité de publication pour un site web</a:t>
            </a:r>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C’est le directeur de la publication qui est responsable et pour les responsabilités suivantes :</a:t>
            </a:r>
          </a:p>
          <a:p>
            <a:r>
              <a:rPr lang="fr-FR" sz="1200" kern="1200" dirty="0" smtClean="0">
                <a:solidFill>
                  <a:schemeClr val="tx1"/>
                </a:solidFill>
                <a:latin typeface="+mn-lt"/>
                <a:ea typeface="+mn-ea"/>
                <a:cs typeface="+mn-cs"/>
              </a:rPr>
              <a:t> </a:t>
            </a:r>
          </a:p>
          <a:p>
            <a:r>
              <a:rPr lang="fr-FR" sz="1200" kern="1200" dirty="0" smtClean="0">
                <a:solidFill>
                  <a:schemeClr val="tx1"/>
                </a:solidFill>
                <a:latin typeface="+mn-lt"/>
                <a:ea typeface="+mn-ea"/>
                <a:cs typeface="+mn-cs"/>
              </a:rPr>
              <a:t>Action </a:t>
            </a:r>
          </a:p>
          <a:p>
            <a:pPr lvl="1"/>
            <a:r>
              <a:rPr lang="fr-FR" sz="1200" kern="1200" dirty="0" err="1" smtClean="0">
                <a:solidFill>
                  <a:schemeClr val="tx1"/>
                </a:solidFill>
                <a:latin typeface="+mn-lt"/>
                <a:ea typeface="+mn-ea"/>
                <a:cs typeface="+mn-cs"/>
              </a:rPr>
              <a:t>Co-responsabilité</a:t>
            </a:r>
            <a:r>
              <a:rPr lang="fr-FR" sz="1200" kern="1200" dirty="0" smtClean="0">
                <a:solidFill>
                  <a:schemeClr val="tx1"/>
                </a:solidFill>
                <a:latin typeface="+mn-lt"/>
                <a:ea typeface="+mn-ea"/>
                <a:cs typeface="+mn-cs"/>
              </a:rPr>
              <a:t> </a:t>
            </a:r>
          </a:p>
          <a:p>
            <a:pPr lvl="1"/>
            <a:r>
              <a:rPr lang="fr-FR" sz="1200" kern="1200" dirty="0" smtClean="0">
                <a:solidFill>
                  <a:schemeClr val="tx1"/>
                </a:solidFill>
                <a:latin typeface="+mn-lt"/>
                <a:ea typeface="+mn-ea"/>
                <a:cs typeface="+mn-cs"/>
              </a:rPr>
              <a:t>Complicité </a:t>
            </a:r>
          </a:p>
          <a:p>
            <a:r>
              <a:rPr lang="fr-FR" sz="1200" kern="1200" dirty="0" smtClean="0">
                <a:solidFill>
                  <a:schemeClr val="tx1"/>
                </a:solidFill>
                <a:latin typeface="+mn-lt"/>
                <a:ea typeface="+mn-ea"/>
                <a:cs typeface="+mn-cs"/>
              </a:rPr>
              <a:t>Inaction </a:t>
            </a:r>
          </a:p>
          <a:p>
            <a:r>
              <a:rPr lang="fr-FR" sz="1200" kern="1200" dirty="0" smtClean="0">
                <a:solidFill>
                  <a:schemeClr val="tx1"/>
                </a:solidFill>
                <a:latin typeface="+mn-lt"/>
                <a:ea typeface="+mn-ea"/>
                <a:cs typeface="+mn-cs"/>
              </a:rPr>
              <a:t>Négligence fautive</a:t>
            </a:r>
          </a:p>
          <a:p>
            <a:r>
              <a:rPr lang="fr-FR" sz="1200" kern="1200" dirty="0" smtClean="0">
                <a:solidFill>
                  <a:schemeClr val="tx1"/>
                </a:solidFill>
                <a:latin typeface="+mn-lt"/>
                <a:ea typeface="+mn-ea"/>
                <a:cs typeface="+mn-cs"/>
              </a:rPr>
              <a:t>Responsabilité en cascade</a:t>
            </a:r>
          </a:p>
          <a:p>
            <a:r>
              <a:rPr lang="fr-FR" sz="1200" kern="1200" dirty="0" smtClean="0">
                <a:solidFill>
                  <a:schemeClr val="tx1"/>
                </a:solidFill>
                <a:latin typeface="+mn-lt"/>
                <a:ea typeface="+mn-ea"/>
                <a:cs typeface="+mn-cs"/>
              </a:rPr>
              <a:t> </a:t>
            </a:r>
          </a:p>
          <a:p>
            <a:r>
              <a:rPr lang="fr-FR" sz="1200" kern="1200" dirty="0" smtClean="0">
                <a:solidFill>
                  <a:schemeClr val="tx1"/>
                </a:solidFill>
                <a:latin typeface="+mn-lt"/>
                <a:ea typeface="+mn-ea"/>
                <a:cs typeface="+mn-cs"/>
              </a:rPr>
              <a:t>Ainsi la responsabilité du directeur de l'école pourrait même être mise en cause du fait de proposer un lien vers un blog privé qui présenterait de manière non équivoque des informations à caractère délictueux </a:t>
            </a:r>
            <a:br>
              <a:rPr lang="fr-FR" sz="1200" kern="1200" dirty="0" smtClean="0">
                <a:solidFill>
                  <a:schemeClr val="tx1"/>
                </a:solidFill>
                <a:latin typeface="+mn-lt"/>
                <a:ea typeface="+mn-ea"/>
                <a:cs typeface="+mn-cs"/>
              </a:rPr>
            </a:br>
            <a:r>
              <a:rPr lang="fr-FR" sz="1200" kern="1200" dirty="0" smtClean="0">
                <a:solidFill>
                  <a:schemeClr val="tx1"/>
                </a:solidFill>
                <a:latin typeface="+mn-lt"/>
                <a:ea typeface="+mn-ea"/>
                <a:cs typeface="+mn-cs"/>
              </a:rPr>
              <a:t>Les enseignants de l'école ou son directeur doivent vérifier périodiquement que les informations auxquelles le site donne accès via des liens ne présentent aucun contenu à caractère illicite. La tâche étant délicate (si les liens externes sont nombreux, le volume des informations mises à jour peut-être important) il est donc peu recommandé de mettre en place des liens vers des sites dont la fiabilité des contenus en terme de légalité ne peut être que très fluctuante.</a:t>
            </a:r>
          </a:p>
          <a:p>
            <a:endParaRPr lang="fr-FR" sz="1200" kern="1200" dirty="0" smtClean="0">
              <a:solidFill>
                <a:schemeClr val="tx1"/>
              </a:solidFill>
              <a:latin typeface="+mn-lt"/>
              <a:ea typeface="+mn-ea"/>
              <a:cs typeface="+mn-cs"/>
            </a:endParaRPr>
          </a:p>
          <a:p>
            <a:endParaRPr lang="fr-FR" sz="1200" kern="1200" dirty="0" smtClean="0">
              <a:solidFill>
                <a:schemeClr val="tx1"/>
              </a:solidFill>
              <a:latin typeface="+mn-lt"/>
              <a:ea typeface="+mn-ea"/>
              <a:cs typeface="+mn-cs"/>
            </a:endParaRPr>
          </a:p>
          <a:p>
            <a:endParaRPr lang="fr-FR" sz="1200" kern="1200" dirty="0" smtClean="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3842589E-FECC-4A3E-9C5B-0D3E0D8D054B}" type="slidenum">
              <a:rPr lang="fr-FR" smtClean="0"/>
              <a:pPr/>
              <a:t>6</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Une expérimentation a lieu pour une petite dizaine d’école de l’académie au cours du dernier trimestre de l’année scolaire 2009-2010.</a:t>
            </a:r>
          </a:p>
          <a:p>
            <a:r>
              <a:rPr lang="fr-FR" sz="1200" kern="1200" dirty="0" smtClean="0">
                <a:solidFill>
                  <a:schemeClr val="tx1"/>
                </a:solidFill>
                <a:latin typeface="+mn-lt"/>
                <a:ea typeface="+mn-ea"/>
                <a:cs typeface="+mn-cs"/>
              </a:rPr>
              <a:t>Des exemples de site sous </a:t>
            </a:r>
            <a:r>
              <a:rPr lang="fr-FR" sz="1200" kern="1200" dirty="0" err="1" smtClean="0">
                <a:solidFill>
                  <a:schemeClr val="tx1"/>
                </a:solidFill>
                <a:latin typeface="+mn-lt"/>
                <a:ea typeface="+mn-ea"/>
                <a:cs typeface="+mn-cs"/>
              </a:rPr>
              <a:t>pharouest</a:t>
            </a:r>
            <a:r>
              <a:rPr lang="fr-FR" sz="1200" kern="1200" dirty="0" smtClean="0">
                <a:solidFill>
                  <a:schemeClr val="tx1"/>
                </a:solidFill>
                <a:latin typeface="+mn-lt"/>
                <a:ea typeface="+mn-ea"/>
                <a:cs typeface="+mn-cs"/>
              </a:rPr>
              <a:t> : Vous trouverez sur le site </a:t>
            </a:r>
            <a:r>
              <a:rPr lang="fr-FR" sz="1200" kern="1200" dirty="0" err="1" smtClean="0">
                <a:solidFill>
                  <a:schemeClr val="tx1"/>
                </a:solidFill>
                <a:latin typeface="+mn-lt"/>
                <a:ea typeface="+mn-ea"/>
                <a:cs typeface="+mn-cs"/>
              </a:rPr>
              <a:t>pharouest</a:t>
            </a:r>
            <a:r>
              <a:rPr lang="fr-FR" sz="1200" kern="1200" dirty="0" smtClean="0">
                <a:solidFill>
                  <a:schemeClr val="tx1"/>
                </a:solidFill>
                <a:latin typeface="+mn-lt"/>
                <a:ea typeface="+mn-ea"/>
                <a:cs typeface="+mn-cs"/>
              </a:rPr>
              <a:t> l'ensemble des publications de l'académie (école, collège lycées : </a:t>
            </a:r>
            <a:r>
              <a:rPr lang="fr-FR" sz="1200" u="sng" kern="1200" dirty="0" smtClean="0">
                <a:solidFill>
                  <a:schemeClr val="tx1"/>
                </a:solidFill>
                <a:latin typeface="+mn-lt"/>
                <a:ea typeface="+mn-ea"/>
                <a:cs typeface="+mn-cs"/>
                <a:hlinkClick r:id="rId3"/>
              </a:rPr>
              <a:t>http://www.pharouest.ac-rennes.fr/spip.php?rubrique26</a:t>
            </a:r>
            <a:r>
              <a:rPr lang="fr-FR" sz="1200" kern="1200" dirty="0" smtClean="0">
                <a:solidFill>
                  <a:schemeClr val="tx1"/>
                </a:solidFill>
                <a:latin typeface="+mn-lt"/>
                <a:ea typeface="+mn-ea"/>
                <a:cs typeface="+mn-cs"/>
              </a:rPr>
              <a:t>)</a:t>
            </a:r>
          </a:p>
          <a:p>
            <a:r>
              <a:rPr lang="fr-FR" sz="1200" kern="1200" dirty="0" smtClean="0">
                <a:solidFill>
                  <a:schemeClr val="tx1"/>
                </a:solidFill>
                <a:latin typeface="+mn-lt"/>
                <a:ea typeface="+mn-ea"/>
                <a:cs typeface="+mn-cs"/>
              </a:rPr>
              <a:t>Un exemple dans le Morbihan :</a:t>
            </a:r>
          </a:p>
          <a:p>
            <a:r>
              <a:rPr lang="fr-FR" sz="1200" u="sng" kern="1200" dirty="0" smtClean="0">
                <a:solidFill>
                  <a:schemeClr val="tx1"/>
                </a:solidFill>
                <a:latin typeface="+mn-lt"/>
                <a:ea typeface="+mn-ea"/>
                <a:cs typeface="+mn-cs"/>
                <a:hlinkClick r:id="rId4"/>
              </a:rPr>
              <a:t>http://www.ecole-tohannic-vannes.ac-rennes.fr/</a:t>
            </a:r>
            <a:endParaRPr lang="fr-FR" sz="1200" kern="1200" dirty="0" smtClean="0">
              <a:solidFill>
                <a:schemeClr val="tx1"/>
              </a:solidFill>
              <a:latin typeface="+mn-lt"/>
              <a:ea typeface="+mn-ea"/>
              <a:cs typeface="+mn-cs"/>
            </a:endParaRPr>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Il y a aussi toute la documentation nécessaire sur </a:t>
            </a:r>
            <a:r>
              <a:rPr lang="fr-FR" sz="1200" kern="1200" dirty="0" err="1" smtClean="0">
                <a:solidFill>
                  <a:schemeClr val="tx1"/>
                </a:solidFill>
                <a:latin typeface="+mn-lt"/>
                <a:ea typeface="+mn-ea"/>
                <a:cs typeface="+mn-cs"/>
              </a:rPr>
              <a:t>pharouest</a:t>
            </a:r>
            <a:r>
              <a:rPr lang="fr-FR" sz="1200" kern="1200" dirty="0" smtClean="0">
                <a:solidFill>
                  <a:schemeClr val="tx1"/>
                </a:solidFill>
                <a:latin typeface="+mn-lt"/>
                <a:ea typeface="+mn-ea"/>
                <a:cs typeface="+mn-cs"/>
              </a:rPr>
              <a:t> </a:t>
            </a:r>
            <a:r>
              <a:rPr lang="fr-FR" sz="1200" u="sng" kern="1200" dirty="0" smtClean="0">
                <a:solidFill>
                  <a:schemeClr val="tx1"/>
                </a:solidFill>
                <a:latin typeface="+mn-lt"/>
                <a:ea typeface="+mn-ea"/>
                <a:cs typeface="+mn-cs"/>
                <a:hlinkClick r:id="rId3"/>
              </a:rPr>
              <a:t>http://www.pharouest.ac-rennes.fr/</a:t>
            </a:r>
            <a:r>
              <a:rPr lang="fr-FR" sz="1200" kern="1200" dirty="0" smtClean="0">
                <a:solidFill>
                  <a:schemeClr val="tx1"/>
                </a:solidFill>
                <a:latin typeface="+mn-lt"/>
                <a:ea typeface="+mn-ea"/>
                <a:cs typeface="+mn-cs"/>
              </a:rPr>
              <a:t>  pour avoir une aide sur les points essentiels de fonctionnement de la publication sur le site </a:t>
            </a:r>
            <a:r>
              <a:rPr lang="fr-FR" sz="1200" kern="1200" dirty="0" err="1" smtClean="0">
                <a:solidFill>
                  <a:schemeClr val="tx1"/>
                </a:solidFill>
                <a:latin typeface="+mn-lt"/>
                <a:ea typeface="+mn-ea"/>
                <a:cs typeface="+mn-cs"/>
              </a:rPr>
              <a:t>pharouest</a:t>
            </a:r>
            <a:r>
              <a:rPr lang="fr-FR" sz="1200" kern="1200" dirty="0" smtClean="0">
                <a:solidFill>
                  <a:schemeClr val="tx1"/>
                </a:solidFill>
                <a:latin typeface="+mn-lt"/>
                <a:ea typeface="+mn-ea"/>
                <a:cs typeface="+mn-cs"/>
              </a:rPr>
              <a:t>. </a:t>
            </a:r>
          </a:p>
          <a:p>
            <a:endParaRPr lang="fr-FR" dirty="0"/>
          </a:p>
        </p:txBody>
      </p:sp>
      <p:sp>
        <p:nvSpPr>
          <p:cNvPr id="4" name="Espace réservé du numéro de diapositive 3"/>
          <p:cNvSpPr>
            <a:spLocks noGrp="1"/>
          </p:cNvSpPr>
          <p:nvPr>
            <p:ph type="sldNum" sz="quarter" idx="10"/>
          </p:nvPr>
        </p:nvSpPr>
        <p:spPr/>
        <p:txBody>
          <a:bodyPr/>
          <a:lstStyle/>
          <a:p>
            <a:fld id="{3842589E-FECC-4A3E-9C5B-0D3E0D8D054B}" type="slidenum">
              <a:rPr lang="fr-FR" smtClean="0"/>
              <a:pPr/>
              <a:t>7</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Une solution qui ne présente pas toutes les garanties de sécurité (mot de passe générique) et qui présente un système de vente mais qui est peut-être une solution à envisager pour un blog  :On donne des nouvelles.com : </a:t>
            </a:r>
            <a:r>
              <a:rPr lang="fr-FR" sz="1200" u="sng" kern="1200" dirty="0" smtClean="0">
                <a:solidFill>
                  <a:schemeClr val="tx1"/>
                </a:solidFill>
                <a:latin typeface="+mn-lt"/>
                <a:ea typeface="+mn-ea"/>
                <a:cs typeface="+mn-cs"/>
                <a:hlinkClick r:id="rId3"/>
              </a:rPr>
              <a:t>http://www.ondonnedesnouvelles.com/</a:t>
            </a:r>
            <a:endParaRPr lang="fr-FR" sz="1200" kern="1200" dirty="0" smtClean="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3842589E-FECC-4A3E-9C5B-0D3E0D8D054B}" type="slidenum">
              <a:rPr lang="fr-FR" smtClean="0"/>
              <a:pPr/>
              <a:t>8</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ectangle à coins arrondis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ectangle à coins arrondis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705600" y="4206240"/>
            <a:ext cx="960120" cy="457200"/>
          </a:xfrm>
        </p:spPr>
        <p:txBody>
          <a:bodyPr/>
          <a:lstStyle/>
          <a:p>
            <a:fld id="{D908D361-9D28-4132-A7B8-F0C554962521}" type="datetimeFigureOut">
              <a:rPr lang="fr-FR" smtClean="0"/>
              <a:pPr/>
              <a:t>10/01/2012</a:t>
            </a:fld>
            <a:endParaRPr lang="fr-FR"/>
          </a:p>
        </p:txBody>
      </p:sp>
      <p:sp>
        <p:nvSpPr>
          <p:cNvPr id="17" name="Espace réservé du pied de page 16"/>
          <p:cNvSpPr>
            <a:spLocks noGrp="1"/>
          </p:cNvSpPr>
          <p:nvPr>
            <p:ph type="ftr" sz="quarter" idx="11"/>
          </p:nvPr>
        </p:nvSpPr>
        <p:spPr>
          <a:xfrm>
            <a:off x="5410200" y="4205288"/>
            <a:ext cx="1295400" cy="457200"/>
          </a:xfrm>
        </p:spPr>
        <p:txBody>
          <a:bodyPr/>
          <a:lstStyle/>
          <a:p>
            <a:endParaRPr lang="fr-FR"/>
          </a:p>
        </p:txBody>
      </p:sp>
      <p:sp>
        <p:nvSpPr>
          <p:cNvPr id="29" name="Espace réservé du numéro de diapositiv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3536C01E-E5D3-42CE-8244-E9F9B23CFBFB}"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908D361-9D28-4132-A7B8-F0C554962521}" type="datetimeFigureOut">
              <a:rPr lang="fr-FR" smtClean="0"/>
              <a:pPr/>
              <a:t>10/01/2012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536C01E-E5D3-42CE-8244-E9F9B23CFBFB}"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D908D361-9D28-4132-A7B8-F0C554962521}" type="datetimeFigureOut">
              <a:rPr lang="fr-FR" smtClean="0"/>
              <a:pPr/>
              <a:t>10/01/2012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536C01E-E5D3-42CE-8244-E9F9B23CFBFB}"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D908D361-9D28-4132-A7B8-F0C554962521}" type="datetimeFigureOut">
              <a:rPr lang="fr-FR" smtClean="0"/>
              <a:pPr/>
              <a:t>10/01/2012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536C01E-E5D3-42CE-8244-E9F9B23CFBFB}"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81000" y="1143000"/>
            <a:ext cx="8382000" cy="1069848"/>
          </a:xfrm>
        </p:spPr>
        <p:txBody>
          <a:bodyPr anchor="ctr"/>
          <a:lstStyle>
            <a:lvl1pPr>
              <a:defRPr sz="4000" b="0" i="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6" name="Espace réservé de la date 25"/>
          <p:cNvSpPr>
            <a:spLocks noGrp="1"/>
          </p:cNvSpPr>
          <p:nvPr>
            <p:ph type="dt" sz="half" idx="10"/>
          </p:nvPr>
        </p:nvSpPr>
        <p:spPr/>
        <p:txBody>
          <a:bodyPr rtlCol="0"/>
          <a:lstStyle/>
          <a:p>
            <a:fld id="{D908D361-9D28-4132-A7B8-F0C554962521}" type="datetimeFigureOut">
              <a:rPr lang="fr-FR" smtClean="0"/>
              <a:pPr/>
              <a:t>10/01/2012</a:t>
            </a:fld>
            <a:endParaRPr lang="fr-FR"/>
          </a:p>
        </p:txBody>
      </p:sp>
      <p:sp>
        <p:nvSpPr>
          <p:cNvPr id="27" name="Espace réservé du numéro de diapositive 26"/>
          <p:cNvSpPr>
            <a:spLocks noGrp="1"/>
          </p:cNvSpPr>
          <p:nvPr>
            <p:ph type="sldNum" sz="quarter" idx="11"/>
          </p:nvPr>
        </p:nvSpPr>
        <p:spPr/>
        <p:txBody>
          <a:bodyPr rtlCol="0"/>
          <a:lstStyle/>
          <a:p>
            <a:fld id="{3536C01E-E5D3-42CE-8244-E9F9B23CFBFB}" type="slidenum">
              <a:rPr lang="fr-FR" smtClean="0"/>
              <a:pPr/>
              <a:t>‹N°›</a:t>
            </a:fld>
            <a:endParaRPr lang="fr-FR"/>
          </a:p>
        </p:txBody>
      </p:sp>
      <p:sp>
        <p:nvSpPr>
          <p:cNvPr id="28" name="Espace réservé du pied de page 27"/>
          <p:cNvSpPr>
            <a:spLocks noGrp="1"/>
          </p:cNvSpPr>
          <p:nvPr>
            <p:ph type="ftr" sz="quarter" idx="12"/>
          </p:nvPr>
        </p:nvSpPr>
        <p:spPr/>
        <p:txBody>
          <a:bodyPr rtlCol="0"/>
          <a:lstStyle/>
          <a:p>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a:xfrm>
            <a:off x="6583680" y="612648"/>
            <a:ext cx="957264" cy="457200"/>
          </a:xfrm>
        </p:spPr>
        <p:txBody>
          <a:bodyPr/>
          <a:lstStyle/>
          <a:p>
            <a:fld id="{D908D361-9D28-4132-A7B8-F0C554962521}" type="datetimeFigureOut">
              <a:rPr lang="fr-FR" smtClean="0"/>
              <a:pPr/>
              <a:t>10/01/2012</a:t>
            </a:fld>
            <a:endParaRPr lang="fr-FR"/>
          </a:p>
        </p:txBody>
      </p:sp>
      <p:sp>
        <p:nvSpPr>
          <p:cNvPr id="4" name="Espace réservé du pied de page 3"/>
          <p:cNvSpPr>
            <a:spLocks noGrp="1"/>
          </p:cNvSpPr>
          <p:nvPr>
            <p:ph type="ftr" sz="quarter" idx="11"/>
          </p:nvPr>
        </p:nvSpPr>
        <p:spPr>
          <a:xfrm>
            <a:off x="5257800" y="612648"/>
            <a:ext cx="1325880" cy="457200"/>
          </a:xfrm>
        </p:spPr>
        <p:txBody>
          <a:bodyPr/>
          <a:lstStyle/>
          <a:p>
            <a:endParaRPr lang="fr-FR"/>
          </a:p>
        </p:txBody>
      </p:sp>
      <p:sp>
        <p:nvSpPr>
          <p:cNvPr id="5" name="Espace réservé du numéro de diapositive 4"/>
          <p:cNvSpPr>
            <a:spLocks noGrp="1"/>
          </p:cNvSpPr>
          <p:nvPr>
            <p:ph type="sldNum" sz="quarter" idx="12"/>
          </p:nvPr>
        </p:nvSpPr>
        <p:spPr>
          <a:xfrm>
            <a:off x="8174736" y="2272"/>
            <a:ext cx="762000" cy="365760"/>
          </a:xfrm>
        </p:spPr>
        <p:txBody>
          <a:bodyPr/>
          <a:lstStyle/>
          <a:p>
            <a:fld id="{3536C01E-E5D3-42CE-8244-E9F9B23CFBFB}"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908D361-9D28-4132-A7B8-F0C554962521}" type="datetimeFigureOut">
              <a:rPr lang="fr-FR" smtClean="0"/>
              <a:pPr/>
              <a:t>10/01/2012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536C01E-E5D3-42CE-8244-E9F9B23CFBFB}"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353496" y="1101970"/>
            <a:ext cx="3383280" cy="877824"/>
          </a:xfrm>
        </p:spPr>
        <p:txBody>
          <a:bodyPr anchor="b"/>
          <a:lstStyle>
            <a:lvl1pPr algn="l">
              <a:buNone/>
              <a:defRPr sz="1800" b="1"/>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D908D361-9D28-4132-A7B8-F0C554962521}" type="datetimeFigureOut">
              <a:rPr lang="fr-FR" smtClean="0"/>
              <a:pPr/>
              <a:t>10/01/2012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536C01E-E5D3-42CE-8244-E9F9B23CFBFB}"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D908D361-9D28-4132-A7B8-F0C554962521}" type="datetimeFigureOut">
              <a:rPr lang="fr-FR" smtClean="0"/>
              <a:pPr/>
              <a:t>10/01/2012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536C01E-E5D3-42CE-8244-E9F9B23CFBFB}"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908D361-9D28-4132-A7B8-F0C554962521}" type="datetimeFigureOut">
              <a:rPr lang="fr-FR" smtClean="0"/>
              <a:pPr/>
              <a:t>10/01/2012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536C01E-E5D3-42CE-8244-E9F9B23CFBFB}"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81800" y="1143000"/>
            <a:ext cx="1905000" cy="5486400"/>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1143000"/>
            <a:ext cx="6248400" cy="5486400"/>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908D361-9D28-4132-A7B8-F0C554962521}" type="datetimeFigureOut">
              <a:rPr lang="fr-FR" smtClean="0"/>
              <a:pPr/>
              <a:t>10/01/2012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536C01E-E5D3-42CE-8244-E9F9B23CFBFB}"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ectangle à coins arrondis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ectangle à coins arrondis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space réservé du titre 21"/>
          <p:cNvSpPr>
            <a:spLocks noGrp="1"/>
          </p:cNvSpPr>
          <p:nvPr>
            <p:ph type="title"/>
          </p:nvPr>
        </p:nvSpPr>
        <p:spPr>
          <a:xfrm>
            <a:off x="457200" y="1143000"/>
            <a:ext cx="8229600" cy="1066800"/>
          </a:xfrm>
          <a:prstGeom prst="rect">
            <a:avLst/>
          </a:prstGeom>
        </p:spPr>
        <p:txBody>
          <a:bodyPr vert="horz" anchor="ctr">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D908D361-9D28-4132-A7B8-F0C554962521}" type="datetimeFigureOut">
              <a:rPr lang="fr-FR" smtClean="0"/>
              <a:pPr/>
              <a:t>10/01/2012</a:t>
            </a:fld>
            <a:endParaRPr lang="fr-FR"/>
          </a:p>
        </p:txBody>
      </p:sp>
      <p:sp>
        <p:nvSpPr>
          <p:cNvPr id="3" name="Espace réservé du pied de page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fr-FR"/>
          </a:p>
        </p:txBody>
      </p:sp>
      <p:sp>
        <p:nvSpPr>
          <p:cNvPr id="23" name="Espace réservé du numéro de diapositive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3536C01E-E5D3-42CE-8244-E9F9B23CFBFB}"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pharouest.ac-rennes.fr/"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Un site à l’école ?</a:t>
            </a:r>
            <a:endParaRPr lang="fr-FR" dirty="0"/>
          </a:p>
        </p:txBody>
      </p:sp>
      <p:sp>
        <p:nvSpPr>
          <p:cNvPr id="3" name="Sous-titre 2"/>
          <p:cNvSpPr>
            <a:spLocks noGrp="1"/>
          </p:cNvSpPr>
          <p:nvPr>
            <p:ph type="subTitle" idx="1"/>
          </p:nvPr>
        </p:nvSpPr>
        <p:spPr/>
        <p:txBody>
          <a:bodyPr/>
          <a:lstStyle/>
          <a:p>
            <a:r>
              <a:rPr lang="fr-FR" dirty="0" smtClean="0"/>
              <a:t>Questions et solutions</a:t>
            </a:r>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Qu’est-ce que c’est ?</a:t>
            </a:r>
            <a:endParaRPr lang="fr-FR" dirty="0"/>
          </a:p>
        </p:txBody>
      </p:sp>
      <p:sp>
        <p:nvSpPr>
          <p:cNvPr id="3" name="Espace réservé du contenu 2"/>
          <p:cNvSpPr>
            <a:spLocks noGrp="1"/>
          </p:cNvSpPr>
          <p:nvPr>
            <p:ph idx="1"/>
          </p:nvPr>
        </p:nvSpPr>
        <p:spPr/>
        <p:txBody>
          <a:bodyPr>
            <a:normAutofit/>
          </a:bodyPr>
          <a:lstStyle/>
          <a:p>
            <a:pPr lvl="0">
              <a:lnSpc>
                <a:spcPct val="300000"/>
              </a:lnSpc>
            </a:pPr>
            <a:r>
              <a:rPr lang="fr-FR" dirty="0" smtClean="0"/>
              <a:t>Un document hypermédia</a:t>
            </a:r>
          </a:p>
          <a:p>
            <a:pPr lvl="0">
              <a:lnSpc>
                <a:spcPct val="300000"/>
              </a:lnSpc>
            </a:pPr>
            <a:r>
              <a:rPr lang="fr-FR" dirty="0" smtClean="0"/>
              <a:t>Un document consultable sur Internet</a:t>
            </a:r>
          </a:p>
          <a:p>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Pour quoi faire ?</a:t>
            </a:r>
            <a:endParaRPr lang="fr-FR" dirty="0"/>
          </a:p>
        </p:txBody>
      </p:sp>
      <p:sp>
        <p:nvSpPr>
          <p:cNvPr id="3" name="Espace réservé du contenu 2"/>
          <p:cNvSpPr>
            <a:spLocks noGrp="1"/>
          </p:cNvSpPr>
          <p:nvPr>
            <p:ph idx="1"/>
          </p:nvPr>
        </p:nvSpPr>
        <p:spPr/>
        <p:txBody>
          <a:bodyPr/>
          <a:lstStyle/>
          <a:p>
            <a:pPr>
              <a:lnSpc>
                <a:spcPct val="300000"/>
              </a:lnSpc>
            </a:pPr>
            <a:r>
              <a:rPr lang="fr-FR" dirty="0" smtClean="0"/>
              <a:t>Communiquer, oui, mais pour qui ?</a:t>
            </a:r>
          </a:p>
          <a:p>
            <a:pPr>
              <a:lnSpc>
                <a:spcPct val="300000"/>
              </a:lnSpc>
            </a:pPr>
            <a:r>
              <a:rPr lang="fr-FR" dirty="0" smtClean="0"/>
              <a:t>Communiquer, oui, mais quoi ?</a:t>
            </a:r>
          </a:p>
          <a:p>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4400" dirty="0" smtClean="0"/>
              <a:t>Une publication pérenne ou éphémère ?</a:t>
            </a:r>
            <a:r>
              <a:rPr lang="fr-FR" b="1" cap="all" dirty="0" smtClean="0"/>
              <a:t/>
            </a:r>
            <a:br>
              <a:rPr lang="fr-FR" b="1" cap="all" dirty="0" smtClean="0"/>
            </a:br>
            <a:endParaRPr lang="fr-FR" dirty="0"/>
          </a:p>
        </p:txBody>
      </p:sp>
      <p:sp>
        <p:nvSpPr>
          <p:cNvPr id="3" name="Espace réservé du contenu 2"/>
          <p:cNvSpPr>
            <a:spLocks noGrp="1"/>
          </p:cNvSpPr>
          <p:nvPr>
            <p:ph idx="1"/>
          </p:nvPr>
        </p:nvSpPr>
        <p:spPr/>
        <p:txBody>
          <a:bodyPr/>
          <a:lstStyle/>
          <a:p>
            <a:r>
              <a:rPr lang="fr-FR" dirty="0" smtClean="0"/>
              <a:t>Pérenne : C’est ce qu’on appelle en général un site d’école. On y trouve un rassemblement de tout ce que l’école veut communiquer. </a:t>
            </a:r>
          </a:p>
          <a:p>
            <a:r>
              <a:rPr lang="fr-FR" dirty="0" smtClean="0"/>
              <a:t>Ephémère : C’est une publication pour un objectif pédagogique précis dans le cadre d’un projet (défi techno, classe de découvertes </a:t>
            </a:r>
            <a:r>
              <a:rPr lang="fr-FR" dirty="0" err="1" smtClean="0"/>
              <a:t>etc</a:t>
            </a:r>
            <a:r>
              <a:rPr lang="fr-FR" dirty="0" smtClean="0"/>
              <a:t>…). En général , il est en ligne pour une durée donnée. </a:t>
            </a: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Trois niveaux de rédaction</a:t>
            </a:r>
            <a:endParaRPr lang="fr-FR" dirty="0"/>
          </a:p>
        </p:txBody>
      </p:sp>
      <p:sp>
        <p:nvSpPr>
          <p:cNvPr id="3" name="Espace réservé du contenu 2"/>
          <p:cNvSpPr>
            <a:spLocks noGrp="1"/>
          </p:cNvSpPr>
          <p:nvPr>
            <p:ph idx="1"/>
          </p:nvPr>
        </p:nvSpPr>
        <p:spPr>
          <a:xfrm>
            <a:off x="457200" y="2492896"/>
            <a:ext cx="8229600" cy="4081640"/>
          </a:xfrm>
        </p:spPr>
        <p:txBody>
          <a:bodyPr>
            <a:normAutofit/>
          </a:bodyPr>
          <a:lstStyle/>
          <a:p>
            <a:r>
              <a:rPr lang="fr-FR" dirty="0" smtClean="0"/>
              <a:t>la création des documents de </a:t>
            </a:r>
            <a:r>
              <a:rPr lang="fr-FR" dirty="0" smtClean="0"/>
              <a:t>base.</a:t>
            </a:r>
            <a:br>
              <a:rPr lang="fr-FR" dirty="0" smtClean="0"/>
            </a:br>
            <a:endParaRPr lang="fr-FR" dirty="0" smtClean="0"/>
          </a:p>
          <a:p>
            <a:r>
              <a:rPr lang="fr-FR" dirty="0" smtClean="0"/>
              <a:t>la </a:t>
            </a:r>
            <a:r>
              <a:rPr lang="fr-FR" dirty="0" smtClean="0"/>
              <a:t>composition des </a:t>
            </a:r>
            <a:r>
              <a:rPr lang="fr-FR" dirty="0" smtClean="0"/>
              <a:t>pages.</a:t>
            </a:r>
            <a:br>
              <a:rPr lang="fr-FR" dirty="0" smtClean="0"/>
            </a:br>
            <a:endParaRPr lang="fr-FR" dirty="0" smtClean="0"/>
          </a:p>
          <a:p>
            <a:r>
              <a:rPr lang="fr-FR" dirty="0" smtClean="0"/>
              <a:t>l’organisation des documents et de la façon de les retrouver. </a:t>
            </a: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Législation…</a:t>
            </a:r>
            <a:endParaRPr lang="fr-FR" dirty="0"/>
          </a:p>
        </p:txBody>
      </p:sp>
      <p:sp>
        <p:nvSpPr>
          <p:cNvPr id="3" name="Espace réservé du contenu 2"/>
          <p:cNvSpPr>
            <a:spLocks noGrp="1"/>
          </p:cNvSpPr>
          <p:nvPr>
            <p:ph idx="1"/>
          </p:nvPr>
        </p:nvSpPr>
        <p:spPr/>
        <p:txBody>
          <a:bodyPr>
            <a:normAutofit/>
          </a:bodyPr>
          <a:lstStyle/>
          <a:p>
            <a:r>
              <a:rPr lang="fr-FR" dirty="0" smtClean="0"/>
              <a:t>Le </a:t>
            </a:r>
            <a:r>
              <a:rPr lang="fr-FR" dirty="0" smtClean="0"/>
              <a:t>droit d'auteur </a:t>
            </a:r>
            <a:endParaRPr lang="fr-FR" dirty="0" smtClean="0"/>
          </a:p>
          <a:p>
            <a:pPr lvl="3"/>
            <a:r>
              <a:rPr lang="fr-FR" dirty="0" smtClean="0"/>
              <a:t>Les droits moraux</a:t>
            </a:r>
          </a:p>
          <a:p>
            <a:pPr lvl="3"/>
            <a:r>
              <a:rPr lang="fr-FR" dirty="0" smtClean="0"/>
              <a:t>Les droits patrimoniaux</a:t>
            </a:r>
          </a:p>
          <a:p>
            <a:pPr lvl="3"/>
            <a:r>
              <a:rPr lang="fr-FR" dirty="0" smtClean="0"/>
              <a:t>Les droits </a:t>
            </a:r>
            <a:r>
              <a:rPr lang="fr-FR" dirty="0" smtClean="0"/>
              <a:t>voisins</a:t>
            </a:r>
          </a:p>
          <a:p>
            <a:r>
              <a:rPr lang="fr-FR" dirty="0" smtClean="0"/>
              <a:t>La protection de la vie privée</a:t>
            </a:r>
          </a:p>
          <a:p>
            <a:pPr lvl="3"/>
            <a:r>
              <a:rPr lang="fr-FR" dirty="0" smtClean="0"/>
              <a:t>Toute </a:t>
            </a:r>
            <a:r>
              <a:rPr lang="fr-FR" dirty="0" smtClean="0"/>
              <a:t>publication concernant la vie privée doit faire l’objet d’une autorisation (autorisation parentale pour les mineurs</a:t>
            </a:r>
            <a:r>
              <a:rPr lang="fr-FR" dirty="0" smtClean="0"/>
              <a:t>).</a:t>
            </a:r>
          </a:p>
          <a:p>
            <a:r>
              <a:rPr lang="fr-FR" dirty="0" smtClean="0">
                <a:solidFill>
                  <a:schemeClr val="tx1"/>
                </a:solidFill>
              </a:rPr>
              <a:t>Le droit à l’image</a:t>
            </a:r>
          </a:p>
          <a:p>
            <a:r>
              <a:rPr lang="fr-FR" dirty="0" smtClean="0"/>
              <a:t>La responsabilité de </a:t>
            </a:r>
            <a:r>
              <a:rPr lang="fr-FR" dirty="0" smtClean="0"/>
              <a:t>publication</a:t>
            </a:r>
            <a:endParaRPr lang="fr-FR" dirty="0" smtClean="0">
              <a:solidFill>
                <a:schemeClr val="tx1"/>
              </a:solidFill>
            </a:endParaRPr>
          </a:p>
          <a:p>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err="1" smtClean="0"/>
              <a:t>Pharouest</a:t>
            </a:r>
            <a:r>
              <a:rPr lang="fr-FR" dirty="0" smtClean="0"/>
              <a:t> pour des publications pérennes</a:t>
            </a:r>
            <a:endParaRPr lang="fr-FR" dirty="0"/>
          </a:p>
        </p:txBody>
      </p:sp>
      <p:sp>
        <p:nvSpPr>
          <p:cNvPr id="3" name="Espace réservé du contenu 2"/>
          <p:cNvSpPr>
            <a:spLocks noGrp="1"/>
          </p:cNvSpPr>
          <p:nvPr>
            <p:ph idx="1"/>
          </p:nvPr>
        </p:nvSpPr>
        <p:spPr/>
        <p:txBody>
          <a:bodyPr/>
          <a:lstStyle/>
          <a:p>
            <a:r>
              <a:rPr lang="fr-FR" dirty="0" smtClean="0"/>
              <a:t>Depuis </a:t>
            </a:r>
            <a:r>
              <a:rPr lang="fr-FR" dirty="0" smtClean="0"/>
              <a:t>le mois de mars 2011 le rectorat propose un espace pour publier des articles basés sur une structure SPIP</a:t>
            </a:r>
            <a:r>
              <a:rPr lang="fr-FR" dirty="0" smtClean="0"/>
              <a:t>.</a:t>
            </a:r>
            <a:r>
              <a:rPr lang="fr-FR" dirty="0" smtClean="0"/>
              <a:t/>
            </a:r>
            <a:br>
              <a:rPr lang="fr-FR" dirty="0" smtClean="0"/>
            </a:br>
            <a:r>
              <a:rPr lang="fr-FR" sz="2000" dirty="0" smtClean="0"/>
              <a:t>(</a:t>
            </a:r>
            <a:r>
              <a:rPr lang="fr-FR" sz="2000" dirty="0" smtClean="0"/>
              <a:t>Pour l'inscription un formulaire sera mis en ligne très prochainement pour les établissements du premier degré à l'adresse suivante : </a:t>
            </a:r>
            <a:r>
              <a:rPr lang="fr-FR" sz="2000" u="sng" dirty="0" smtClean="0">
                <a:hlinkClick r:id="rId3"/>
              </a:rPr>
              <a:t>http://www.pharouest.ac-rennes.fr/</a:t>
            </a:r>
            <a:r>
              <a:rPr lang="fr-FR" sz="2000" dirty="0" smtClean="0"/>
              <a:t>).</a:t>
            </a:r>
            <a:endParaRPr lang="fr-FR" dirty="0" smtClean="0"/>
          </a:p>
          <a:p>
            <a:r>
              <a:rPr lang="fr-FR" dirty="0" smtClean="0"/>
              <a:t>Le rectorat installe toute  la structure SPIP et vous pourrez donc utiliser cet espace après une petite configuration comme un blog.</a:t>
            </a:r>
          </a:p>
          <a:p>
            <a:pPr>
              <a:buNone/>
            </a:pPr>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Un blog pour l’éphémère</a:t>
            </a:r>
            <a:endParaRPr lang="fr-FR" dirty="0"/>
          </a:p>
        </p:txBody>
      </p:sp>
      <p:sp>
        <p:nvSpPr>
          <p:cNvPr id="3" name="Espace réservé du contenu 2"/>
          <p:cNvSpPr>
            <a:spLocks noGrp="1"/>
          </p:cNvSpPr>
          <p:nvPr>
            <p:ph idx="1"/>
          </p:nvPr>
        </p:nvSpPr>
        <p:spPr/>
        <p:txBody>
          <a:bodyPr>
            <a:normAutofit fontScale="62500" lnSpcReduction="20000"/>
          </a:bodyPr>
          <a:lstStyle/>
          <a:p>
            <a:r>
              <a:rPr lang="fr-FR" sz="4600" dirty="0" smtClean="0"/>
              <a:t>la difficulté est de trouver un hébergeur avec les options qui correspondent à votre </a:t>
            </a:r>
            <a:r>
              <a:rPr lang="fr-FR" sz="4600" dirty="0" smtClean="0"/>
              <a:t>besoin.</a:t>
            </a:r>
          </a:p>
          <a:p>
            <a:r>
              <a:rPr lang="fr-FR" sz="4600" dirty="0" smtClean="0"/>
              <a:t>points essentiels à vérifier </a:t>
            </a:r>
            <a:r>
              <a:rPr lang="fr-FR" sz="4600" dirty="0" smtClean="0"/>
              <a:t> :</a:t>
            </a:r>
          </a:p>
          <a:p>
            <a:pPr lvl="1"/>
            <a:r>
              <a:rPr lang="fr-FR" dirty="0" smtClean="0"/>
              <a:t>Pas de publicité.(quelque soit vos objectifs pédagogiques..)</a:t>
            </a:r>
          </a:p>
          <a:p>
            <a:pPr lvl="1"/>
            <a:r>
              <a:rPr lang="fr-FR" dirty="0" smtClean="0"/>
              <a:t>Possibilité d’interdire les commentaires des articles ou de modérer les commentaires.</a:t>
            </a:r>
          </a:p>
          <a:p>
            <a:pPr lvl="1"/>
            <a:r>
              <a:rPr lang="fr-FR" dirty="0" smtClean="0"/>
              <a:t>Possibilité d’un accès restreint à certaines pages</a:t>
            </a:r>
          </a:p>
          <a:p>
            <a:pPr lvl="1"/>
            <a:r>
              <a:rPr lang="fr-FR" dirty="0" smtClean="0"/>
              <a:t>Vérification des liens imposés par l’hébergeur sur la première page.</a:t>
            </a:r>
          </a:p>
          <a:p>
            <a:pPr lvl="1"/>
            <a:r>
              <a:rPr lang="fr-FR" dirty="0" smtClean="0"/>
              <a:t>Possibilité de donner des permissions d’écriture à un élève avec modération</a:t>
            </a:r>
          </a:p>
          <a:p>
            <a:pPr lvl="1"/>
            <a:r>
              <a:rPr lang="fr-FR" dirty="0" smtClean="0"/>
              <a:t>Possibilité de lier des documents de type </a:t>
            </a:r>
            <a:r>
              <a:rPr lang="fr-FR" dirty="0" err="1" smtClean="0"/>
              <a:t>word</a:t>
            </a:r>
            <a:r>
              <a:rPr lang="fr-FR" dirty="0" smtClean="0"/>
              <a:t>, </a:t>
            </a:r>
            <a:r>
              <a:rPr lang="fr-FR" dirty="0" err="1" smtClean="0"/>
              <a:t>pdf</a:t>
            </a:r>
            <a:r>
              <a:rPr lang="fr-FR" dirty="0" smtClean="0"/>
              <a:t> et vérifier l’insertion de vos images ou vidéos mises sur votre blog afin que vous ne les retrouviez pas sur un autre site (style </a:t>
            </a:r>
            <a:r>
              <a:rPr lang="fr-FR" dirty="0" err="1" smtClean="0"/>
              <a:t>dailymotion</a:t>
            </a:r>
            <a:r>
              <a:rPr lang="fr-FR" dirty="0" smtClean="0"/>
              <a:t>,..)</a:t>
            </a:r>
          </a:p>
          <a:p>
            <a:pPr lvl="1"/>
            <a:r>
              <a:rPr lang="fr-FR" dirty="0" smtClean="0"/>
              <a:t>En tout état de cause </a:t>
            </a:r>
            <a:r>
              <a:rPr lang="fr-FR" b="1" dirty="0" smtClean="0"/>
              <a:t>lisez</a:t>
            </a:r>
            <a:r>
              <a:rPr lang="fr-FR" dirty="0" smtClean="0"/>
              <a:t> les conditions générales de publications</a:t>
            </a:r>
          </a:p>
          <a:p>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En conclusion</a:t>
            </a:r>
            <a:endParaRPr lang="fr-FR" dirty="0"/>
          </a:p>
        </p:txBody>
      </p:sp>
      <p:sp>
        <p:nvSpPr>
          <p:cNvPr id="3" name="Espace réservé du contenu 2"/>
          <p:cNvSpPr>
            <a:spLocks noGrp="1"/>
          </p:cNvSpPr>
          <p:nvPr>
            <p:ph idx="1"/>
          </p:nvPr>
        </p:nvSpPr>
        <p:spPr/>
        <p:txBody>
          <a:bodyPr/>
          <a:lstStyle/>
          <a:p>
            <a:r>
              <a:rPr lang="fr-FR" dirty="0" smtClean="0"/>
              <a:t>Le plus important est la définition de son projet de </a:t>
            </a:r>
            <a:r>
              <a:rPr lang="fr-FR" dirty="0" smtClean="0"/>
              <a:t>publication</a:t>
            </a:r>
          </a:p>
          <a:p>
            <a:pPr lvl="1"/>
            <a:r>
              <a:rPr lang="fr-FR" dirty="0" smtClean="0"/>
              <a:t>pour </a:t>
            </a:r>
            <a:r>
              <a:rPr lang="fr-FR" dirty="0" smtClean="0"/>
              <a:t>qui </a:t>
            </a:r>
            <a:r>
              <a:rPr lang="fr-FR" dirty="0" smtClean="0"/>
              <a:t>?</a:t>
            </a:r>
          </a:p>
          <a:p>
            <a:pPr lvl="1"/>
            <a:r>
              <a:rPr lang="fr-FR" dirty="0" smtClean="0"/>
              <a:t>pour </a:t>
            </a:r>
            <a:r>
              <a:rPr lang="fr-FR" dirty="0" smtClean="0"/>
              <a:t>quoi faire, </a:t>
            </a:r>
            <a:r>
              <a:rPr lang="fr-FR" dirty="0" smtClean="0"/>
              <a:t>interactivité</a:t>
            </a:r>
          </a:p>
          <a:p>
            <a:pPr lvl="1"/>
            <a:r>
              <a:rPr lang="fr-FR" dirty="0" smtClean="0"/>
              <a:t>avec </a:t>
            </a:r>
            <a:r>
              <a:rPr lang="fr-FR" dirty="0" smtClean="0"/>
              <a:t>qui ? parents, autres classes </a:t>
            </a:r>
            <a:r>
              <a:rPr lang="fr-FR" dirty="0" smtClean="0"/>
              <a:t>etc.</a:t>
            </a:r>
          </a:p>
          <a:p>
            <a:endParaRPr lang="fr-FR" dirty="0" smtClean="0"/>
          </a:p>
          <a:p>
            <a:r>
              <a:rPr lang="fr-FR" dirty="0" smtClean="0"/>
              <a:t>En </a:t>
            </a:r>
            <a:r>
              <a:rPr lang="fr-FR" dirty="0" smtClean="0"/>
              <a:t>fonction de la définition de son projet on choisira la solution technique la plus adaptée. </a:t>
            </a:r>
            <a:endParaRPr lang="fr-F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in">
  <a:themeElements>
    <a:clrScheme name="Promenad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Urbai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i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51</TotalTime>
  <Words>791</Words>
  <Application>Microsoft Office PowerPoint</Application>
  <PresentationFormat>Affichage à l'écran (4:3)</PresentationFormat>
  <Paragraphs>138</Paragraphs>
  <Slides>9</Slides>
  <Notes>7</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Urbain</vt:lpstr>
      <vt:lpstr>Un site à l’école ?</vt:lpstr>
      <vt:lpstr>Qu’est-ce que c’est ?</vt:lpstr>
      <vt:lpstr>Pour quoi faire ?</vt:lpstr>
      <vt:lpstr>Une publication pérenne ou éphémère ? </vt:lpstr>
      <vt:lpstr>Trois niveaux de rédaction</vt:lpstr>
      <vt:lpstr>Législation…</vt:lpstr>
      <vt:lpstr>Pharouest pour des publications pérennes</vt:lpstr>
      <vt:lpstr>Un blog pour l’éphémère</vt:lpstr>
      <vt:lpstr>En 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site à l’école ?</dc:title>
  <dc:creator>AFrouin</dc:creator>
  <cp:lastModifiedBy>Spider</cp:lastModifiedBy>
  <cp:revision>9</cp:revision>
  <dcterms:created xsi:type="dcterms:W3CDTF">2012-01-06T15:29:38Z</dcterms:created>
  <dcterms:modified xsi:type="dcterms:W3CDTF">2012-01-10T20:59:52Z</dcterms:modified>
</cp:coreProperties>
</file>